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4"/>
  </p:sldMasterIdLst>
  <p:notesMasterIdLst>
    <p:notesMasterId r:id="rId26"/>
  </p:notesMasterIdLst>
  <p:handoutMasterIdLst>
    <p:handoutMasterId r:id="rId27"/>
  </p:handoutMasterIdLst>
  <p:sldIdLst>
    <p:sldId id="300" r:id="rId5"/>
    <p:sldId id="405" r:id="rId6"/>
    <p:sldId id="385" r:id="rId7"/>
    <p:sldId id="384" r:id="rId8"/>
    <p:sldId id="387" r:id="rId9"/>
    <p:sldId id="403" r:id="rId10"/>
    <p:sldId id="386" r:id="rId11"/>
    <p:sldId id="400" r:id="rId12"/>
    <p:sldId id="395" r:id="rId13"/>
    <p:sldId id="404" r:id="rId14"/>
    <p:sldId id="397" r:id="rId15"/>
    <p:sldId id="399" r:id="rId16"/>
    <p:sldId id="406" r:id="rId17"/>
    <p:sldId id="407" r:id="rId18"/>
    <p:sldId id="398" r:id="rId19"/>
    <p:sldId id="401" r:id="rId20"/>
    <p:sldId id="402" r:id="rId21"/>
    <p:sldId id="396" r:id="rId22"/>
    <p:sldId id="259" r:id="rId23"/>
    <p:sldId id="260" r:id="rId24"/>
    <p:sldId id="26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5DC0C5-5C30-4267-A3A0-8D7CB970C1CE}">
          <p14:sldIdLst>
            <p14:sldId id="300"/>
            <p14:sldId id="405"/>
            <p14:sldId id="385"/>
            <p14:sldId id="384"/>
            <p14:sldId id="387"/>
            <p14:sldId id="403"/>
            <p14:sldId id="386"/>
            <p14:sldId id="400"/>
            <p14:sldId id="395"/>
            <p14:sldId id="404"/>
            <p14:sldId id="397"/>
          </p14:sldIdLst>
        </p14:section>
        <p14:section name="Untitled Section" id="{068F792C-E87A-4412-B1FA-1DB85A97A9FF}">
          <p14:sldIdLst>
            <p14:sldId id="399"/>
            <p14:sldId id="406"/>
            <p14:sldId id="407"/>
            <p14:sldId id="398"/>
            <p14:sldId id="401"/>
            <p14:sldId id="402"/>
            <p14:sldId id="396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64">
          <p15:clr>
            <a:srgbClr val="A4A3A4"/>
          </p15:clr>
        </p15:guide>
        <p15:guide id="2" orient="horz" pos="3103">
          <p15:clr>
            <a:srgbClr val="A4A3A4"/>
          </p15:clr>
        </p15:guide>
        <p15:guide id="3" orient="horz" pos="141">
          <p15:clr>
            <a:srgbClr val="A4A3A4"/>
          </p15:clr>
        </p15:guide>
        <p15:guide id="4" pos="139">
          <p15:clr>
            <a:srgbClr val="A4A3A4"/>
          </p15:clr>
        </p15:guide>
        <p15:guide id="5" pos="5242">
          <p15:clr>
            <a:srgbClr val="A4A3A4"/>
          </p15:clr>
        </p15:guide>
        <p15:guide id="6" pos="2880">
          <p15:clr>
            <a:srgbClr val="A4A3A4"/>
          </p15:clr>
        </p15:guide>
        <p15:guide id="7" pos="253">
          <p15:clr>
            <a:srgbClr val="A4A3A4"/>
          </p15:clr>
        </p15:guide>
        <p15:guide id="8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C1453"/>
    <a:srgbClr val="520187"/>
    <a:srgbClr val="009D1C"/>
    <a:srgbClr val="06A902"/>
    <a:srgbClr val="320C67"/>
    <a:srgbClr val="FF2AF7"/>
    <a:srgbClr val="FF0007"/>
    <a:srgbClr val="D6190E"/>
    <a:srgbClr val="D6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73399" autoAdjust="0"/>
  </p:normalViewPr>
  <p:slideViewPr>
    <p:cSldViewPr snapToGrid="0">
      <p:cViewPr varScale="1">
        <p:scale>
          <a:sx n="157" d="100"/>
          <a:sy n="157" d="100"/>
        </p:scale>
        <p:origin x="1056" y="144"/>
      </p:cViewPr>
      <p:guideLst>
        <p:guide orient="horz" pos="764"/>
        <p:guide orient="horz" pos="3103"/>
        <p:guide orient="horz" pos="141"/>
        <p:guide pos="139"/>
        <p:guide pos="5242"/>
        <p:guide pos="2880"/>
        <p:guide pos="253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8834E-72B2-ED48-810A-AE703F442932}" type="datetimeFigureOut">
              <a:rPr lang="en-US" smtClean="0">
                <a:latin typeface="Graphik Extralight"/>
              </a:rPr>
              <a:t>10/6/2016</a:t>
            </a:fld>
            <a:endParaRPr lang="en-US">
              <a:latin typeface="Graphik Extra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71F4C-D616-F644-BAA5-1B8ED02DEB1A}" type="slidenum">
              <a:rPr lang="en-US" smtClean="0">
                <a:latin typeface="Graphik Extralight"/>
              </a:rPr>
              <a:t>‹#›</a:t>
            </a:fld>
            <a:endParaRPr lang="en-US">
              <a:latin typeface="Graphik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27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Extralight"/>
              </a:defRPr>
            </a:lvl1pPr>
          </a:lstStyle>
          <a:p>
            <a:fld id="{034CF1A1-2D38-574B-BADE-60CC18EF8D99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Extralight"/>
              </a:defRPr>
            </a:lvl1pPr>
          </a:lstStyle>
          <a:p>
            <a:fld id="{2E201392-DC53-BD43-B400-D8CD4CDD1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4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moves out of code and into the interconnections between </a:t>
            </a:r>
            <a:r>
              <a:rPr lang="en-US" dirty="0" err="1"/>
              <a:t>microservices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Logging – set</a:t>
            </a:r>
            <a:r>
              <a:rPr lang="en-US" baseline="0" dirty="0"/>
              <a:t> alerts based on log results, not from the app (pager duty storm)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fulfil</a:t>
            </a:r>
            <a:r>
              <a:rPr lang="en-US" baseline="0" dirty="0"/>
              <a:t>l our own products, and we are a marketplace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r>
              <a:rPr lang="en-US" baseline="0" dirty="0"/>
              <a:t> - o</a:t>
            </a:r>
            <a:r>
              <a:rPr lang="en-US" dirty="0"/>
              <a:t>rchestra</a:t>
            </a:r>
            <a:r>
              <a:rPr lang="en-US" baseline="0" dirty="0"/>
              <a:t> with a conductor</a:t>
            </a:r>
          </a:p>
          <a:p>
            <a:r>
              <a:rPr lang="en-US" baseline="0" dirty="0" err="1"/>
              <a:t>Microservice</a:t>
            </a:r>
            <a:r>
              <a:rPr lang="en-US" baseline="0" dirty="0"/>
              <a:t> – Bees!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</a:t>
            </a:r>
            <a:r>
              <a:rPr lang="en-US" baseline="0" dirty="0"/>
              <a:t> teams competing over same code base can be difficult to manage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Cost of failure can be cheaper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fontAlgn="ctr"/>
            <a:r>
              <a:rPr lang="en-US" dirty="0"/>
              <a:t>Large teams competing over the same code base can be difficult to manage. MS frees up the teams to deliver faster with tighter focus</a:t>
            </a:r>
          </a:p>
          <a:p>
            <a:endParaRPr lang="en-US" dirty="0"/>
          </a:p>
          <a:p>
            <a:r>
              <a:rPr lang="en-US" dirty="0"/>
              <a:t>Cost of failure is cheaper (most of the time). Fail on one component is easy to roll back or roll</a:t>
            </a:r>
          </a:p>
          <a:p>
            <a:endParaRPr lang="en-US" dirty="0"/>
          </a:p>
          <a:p>
            <a:r>
              <a:rPr lang="en-US" dirty="0"/>
              <a:t>DO NOT START with </a:t>
            </a:r>
            <a:r>
              <a:rPr lang="en-US" dirty="0" err="1"/>
              <a:t>microservices</a:t>
            </a:r>
            <a:r>
              <a:rPr lang="en-US" dirty="0"/>
              <a:t> unless you have a good reason for it</a:t>
            </a:r>
          </a:p>
          <a:p>
            <a:endParaRPr lang="en-US" dirty="0"/>
          </a:p>
          <a:p>
            <a:r>
              <a:rPr lang="en-US" dirty="0"/>
              <a:t>Engineering teams at jet support their own systems. We build on Azure, and the we are responsible for the services that we build. That includes websites, API servers, </a:t>
            </a:r>
            <a:r>
              <a:rPr lang="en-US" dirty="0" err="1"/>
              <a:t>microservices</a:t>
            </a:r>
            <a:r>
              <a:rPr lang="en-US" dirty="0"/>
              <a:t>, databases, messaging platforms, and more.</a:t>
            </a:r>
          </a:p>
          <a:p>
            <a:endParaRPr lang="en-US" dirty="0"/>
          </a:p>
          <a:p>
            <a:r>
              <a:rPr lang="en-US" dirty="0"/>
              <a:t>We settled on F# as our lingua franca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37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Gambit used to write shipment emails directly from within the code base. Once we were able to publish our emails to </a:t>
            </a:r>
            <a:r>
              <a:rPr lang="en-US" dirty="0" err="1"/>
              <a:t>kafka</a:t>
            </a:r>
            <a:r>
              <a:rPr lang="en-US" dirty="0"/>
              <a:t>, the marketing team took over, and they went fast! If you shop at Jet, you used to get a shipment email. Once we the marketing team had access to the data, they were able to introduce</a:t>
            </a:r>
            <a:r>
              <a:rPr lang="en-US" baseline="0" dirty="0"/>
              <a:t> push</a:t>
            </a:r>
            <a:r>
              <a:rPr lang="en-US" dirty="0"/>
              <a:t> </a:t>
            </a:r>
            <a:r>
              <a:rPr lang="en-US" dirty="0" err="1"/>
              <a:t>notifcations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Nomad abstracts</a:t>
            </a:r>
            <a:r>
              <a:rPr lang="en-US" baseline="0" dirty="0"/>
              <a:t> away the machines where services run. </a:t>
            </a:r>
          </a:p>
          <a:p>
            <a:r>
              <a:rPr lang="en-US" baseline="0" dirty="0"/>
              <a:t>You declare what you want to run, and nomad handles where they should be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82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BIG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9" y="1219597"/>
            <a:ext cx="3886199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rgbClr val="320C67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chemeClr val="tx1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3" y="1219601"/>
            <a:ext cx="3886199" cy="3520249"/>
          </a:xfrm>
        </p:spPr>
        <p:txBody>
          <a:bodyPr rIns="0" anchor="ctr"/>
          <a:lstStyle>
            <a:lvl1pPr algn="ctr">
              <a:spcBef>
                <a:spcPts val="1100"/>
              </a:spcBef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208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MAL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7" y="225425"/>
            <a:ext cx="7496062" cy="8572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199" cy="3517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1" y="1219601"/>
            <a:ext cx="3886199" cy="3520249"/>
          </a:xfrm>
        </p:spPr>
        <p:txBody>
          <a:bodyPr rIns="0" anchor="ctr"/>
          <a:lstStyle>
            <a:lvl1pPr algn="ctr"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399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chemeClr val="accent1"/>
                </a:solidFill>
                <a:latin typeface="Graphik Black"/>
                <a:cs typeface="Graphik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8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90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rgbClr val="7840F6"/>
                </a:solidFill>
                <a:latin typeface="Graphik Black"/>
                <a:cs typeface="Graphik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8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3396" cy="8572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5" y="1219596"/>
            <a:ext cx="7673662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4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>
                <a:latin typeface="+mj-lt"/>
                <a:cs typeface="Graphik Super"/>
              </a:defRPr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/>
            </a:lvl4pPr>
            <a:lvl5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  <a:cs typeface="Graphik Super"/>
              </a:defRPr>
            </a:lvl6pPr>
            <a:lvl7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</a:defRPr>
            </a:lvl7pPr>
            <a:lvl8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400">
                <a:latin typeface="+mj-lt"/>
                <a:cs typeface="Graphik Super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7676366" cy="3517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>
                <a:solidFill>
                  <a:schemeClr val="tx1"/>
                </a:solidFill>
              </a:defRPr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3878896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marL="230188" marR="0" lvl="0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230188" marR="0" lvl="1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230188" marR="0" lvl="2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230188" marR="0" lvl="3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230188" marR="0" lvl="4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7" y="1219597"/>
            <a:ext cx="3878904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344488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1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2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8726" cy="8572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24" y="1219596"/>
            <a:ext cx="7676741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675" y="401177"/>
            <a:ext cx="733269" cy="2746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600">
                <a:solidFill>
                  <a:srgbClr val="6322FA"/>
                </a:solidFill>
                <a:latin typeface="Graphik Light"/>
                <a:cs typeface="Graphik Light"/>
              </a:defRPr>
            </a:lvl1pPr>
          </a:lstStyle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33817" y="4924425"/>
            <a:ext cx="4338183" cy="219076"/>
          </a:xfrm>
          <a:prstGeom prst="rect">
            <a:avLst/>
          </a:prstGeom>
        </p:spPr>
        <p:txBody>
          <a:bodyPr vert="horz" lIns="0" tIns="45720" rIns="0" bIns="0" rtlCol="0" anchor="t"/>
          <a:lstStyle>
            <a:lvl1pPr marL="169863" indent="0" algn="l">
              <a:defRPr sz="500">
                <a:solidFill>
                  <a:srgbClr val="7840F6"/>
                </a:solidFill>
                <a:latin typeface="Museo 300 Regular"/>
                <a:cs typeface="Museo 300 Regular"/>
              </a:defRPr>
            </a:lvl1pPr>
          </a:lstStyle>
          <a:p>
            <a:r>
              <a:rPr lang="en-US">
                <a:latin typeface="Graphik Light"/>
                <a:cs typeface="Graphik Light"/>
              </a:rPr>
              <a:t>Prepared for [Name of Company] Month 00, 2014 — Confidential &amp; Proprietary. Jet™ is a trademark of Jet.com ©2014 </a:t>
            </a:r>
            <a:endParaRPr lang="en-US" dirty="0">
              <a:latin typeface="Graphik Light"/>
              <a:cs typeface="Graphik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27525" y="576720"/>
            <a:ext cx="1109486" cy="4216860"/>
            <a:chOff x="9296399" y="622080"/>
            <a:chExt cx="1187930" cy="4515004"/>
          </a:xfrm>
        </p:grpSpPr>
        <p:sp>
          <p:nvSpPr>
            <p:cNvPr id="34" name="Oval 33"/>
            <p:cNvSpPr>
              <a:spLocks noChangeAspect="1"/>
            </p:cNvSpPr>
            <p:nvPr userDrawn="1"/>
          </p:nvSpPr>
          <p:spPr>
            <a:xfrm>
              <a:off x="9296399" y="622080"/>
              <a:ext cx="580327" cy="580327"/>
            </a:xfrm>
            <a:prstGeom prst="ellipse">
              <a:avLst/>
            </a:prstGeom>
            <a:solidFill>
              <a:srgbClr val="6D00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Purple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8200FF</a:t>
              </a:r>
            </a:p>
          </p:txBody>
        </p:sp>
        <p:sp>
          <p:nvSpPr>
            <p:cNvPr id="35" name="Oval 34"/>
            <p:cNvSpPr>
              <a:spLocks noChangeAspect="1"/>
            </p:cNvSpPr>
            <p:nvPr userDrawn="1"/>
          </p:nvSpPr>
          <p:spPr>
            <a:xfrm>
              <a:off x="9904002" y="622080"/>
              <a:ext cx="580327" cy="58032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White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FFFFFF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9296399" y="3570598"/>
              <a:ext cx="388867" cy="388867"/>
            </a:xfrm>
            <a:prstGeom prst="ellipse">
              <a:avLst/>
            </a:prstGeom>
            <a:solidFill>
              <a:srgbClr val="23003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Black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300047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9693417" y="3570598"/>
              <a:ext cx="388867" cy="388867"/>
            </a:xfrm>
            <a:prstGeom prst="ellipse">
              <a:avLst/>
            </a:prstGeom>
            <a:solidFill>
              <a:srgbClr val="8647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Amethyst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9966FF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0095462" y="3570598"/>
              <a:ext cx="388867" cy="388867"/>
            </a:xfrm>
            <a:prstGeom prst="ellipse">
              <a:avLst/>
            </a:prstGeom>
            <a:solidFill>
              <a:srgbClr val="C1BE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Periwinkle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CCCCFF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9296399" y="3963138"/>
              <a:ext cx="388867" cy="388867"/>
            </a:xfrm>
            <a:prstGeom prst="ellipse">
              <a:avLst/>
            </a:prstGeom>
            <a:solidFill>
              <a:srgbClr val="5200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Plum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660099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9693417" y="3963138"/>
              <a:ext cx="388867" cy="388867"/>
            </a:xfrm>
            <a:prstGeom prst="ellipse">
              <a:avLst/>
            </a:prstGeom>
            <a:solidFill>
              <a:srgbClr val="BE44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Violet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CC66FF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095462" y="3963138"/>
              <a:ext cx="388867" cy="388867"/>
            </a:xfrm>
            <a:prstGeom prst="ellipse">
              <a:avLst/>
            </a:prstGeom>
            <a:solidFill>
              <a:srgbClr val="D4A9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Orchid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DDBBFF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296399" y="4355677"/>
              <a:ext cx="388867" cy="388867"/>
            </a:xfrm>
            <a:prstGeom prst="ellipse">
              <a:avLst/>
            </a:prstGeom>
            <a:solidFill>
              <a:srgbClr val="1FDAA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Jade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0FDEBD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9693417" y="4355677"/>
              <a:ext cx="388867" cy="388867"/>
            </a:xfrm>
            <a:prstGeom prst="ellipse">
              <a:avLst/>
            </a:prstGeom>
            <a:solidFill>
              <a:srgbClr val="5B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Mint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66FFCC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0095462" y="4355677"/>
              <a:ext cx="388867" cy="388867"/>
            </a:xfrm>
            <a:prstGeom prst="ellipse">
              <a:avLst/>
            </a:prstGeom>
            <a:solidFill>
              <a:srgbClr val="C3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Celadon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CCFFCC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9296399" y="4748217"/>
              <a:ext cx="388867" cy="388867"/>
            </a:xfrm>
            <a:prstGeom prst="ellipse">
              <a:avLst/>
            </a:prstGeom>
            <a:solidFill>
              <a:srgbClr val="18C1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Aqua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00CCFF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9693417" y="4748217"/>
              <a:ext cx="388867" cy="388867"/>
            </a:xfrm>
            <a:prstGeom prst="ellipse">
              <a:avLst/>
            </a:prstGeom>
            <a:solidFill>
              <a:srgbClr val="2FC3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Turquoise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33CCCC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0095462" y="4748217"/>
              <a:ext cx="388867" cy="388867"/>
            </a:xfrm>
            <a:prstGeom prst="ellipse">
              <a:avLst/>
            </a:prstGeom>
            <a:solidFill>
              <a:srgbClr val="C3FF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CCFFFF</a:t>
              </a:r>
            </a:p>
          </p:txBody>
        </p:sp>
        <p:sp>
          <p:nvSpPr>
            <p:cNvPr id="50" name="Oval 49"/>
            <p:cNvSpPr>
              <a:spLocks noChangeAspect="1"/>
            </p:cNvSpPr>
            <p:nvPr userDrawn="1"/>
          </p:nvSpPr>
          <p:spPr>
            <a:xfrm>
              <a:off x="9296399" y="1208636"/>
              <a:ext cx="582378" cy="582378"/>
            </a:xfrm>
            <a:prstGeom prst="ellipse">
              <a:avLst/>
            </a:prstGeom>
            <a:solidFill>
              <a:srgbClr val="26262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Charcoal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333333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 userDrawn="1"/>
          </p:nvSpPr>
          <p:spPr>
            <a:xfrm>
              <a:off x="9901951" y="1208636"/>
              <a:ext cx="582378" cy="582378"/>
            </a:xfrm>
            <a:prstGeom prst="ellipse">
              <a:avLst/>
            </a:prstGeom>
            <a:solidFill>
              <a:srgbClr val="53535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Slate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666666</a:t>
              </a:r>
            </a:p>
          </p:txBody>
        </p:sp>
        <p:sp>
          <p:nvSpPr>
            <p:cNvPr id="52" name="Oval 51"/>
            <p:cNvSpPr>
              <a:spLocks noChangeAspect="1"/>
            </p:cNvSpPr>
            <p:nvPr userDrawn="1"/>
          </p:nvSpPr>
          <p:spPr>
            <a:xfrm>
              <a:off x="9296399" y="1797243"/>
              <a:ext cx="582378" cy="582378"/>
            </a:xfrm>
            <a:prstGeom prst="ellipse">
              <a:avLst/>
            </a:prstGeom>
            <a:solidFill>
              <a:srgbClr val="8787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Pewter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999999</a:t>
              </a:r>
            </a:p>
          </p:txBody>
        </p:sp>
        <p:sp>
          <p:nvSpPr>
            <p:cNvPr id="53" name="Oval 52"/>
            <p:cNvSpPr>
              <a:spLocks noChangeAspect="1"/>
            </p:cNvSpPr>
            <p:nvPr userDrawn="1"/>
          </p:nvSpPr>
          <p:spPr>
            <a:xfrm>
              <a:off x="9901951" y="1797243"/>
              <a:ext cx="582378" cy="582378"/>
            </a:xfrm>
            <a:prstGeom prst="ellipse">
              <a:avLst/>
            </a:prstGeom>
            <a:solidFill>
              <a:srgbClr val="C1C1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Silver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CCCCCC</a:t>
              </a:r>
            </a:p>
          </p:txBody>
        </p:sp>
        <p:sp>
          <p:nvSpPr>
            <p:cNvPr id="54" name="Oval 53"/>
            <p:cNvSpPr>
              <a:spLocks noChangeAspect="1"/>
            </p:cNvSpPr>
            <p:nvPr userDrawn="1"/>
          </p:nvSpPr>
          <p:spPr>
            <a:xfrm>
              <a:off x="9296399" y="2385850"/>
              <a:ext cx="582378" cy="582378"/>
            </a:xfrm>
            <a:prstGeom prst="ellipse">
              <a:avLst/>
            </a:prstGeom>
            <a:solidFill>
              <a:srgbClr val="E3E3E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Cloud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E8E8E8</a:t>
              </a:r>
            </a:p>
          </p:txBody>
        </p:sp>
        <p:sp>
          <p:nvSpPr>
            <p:cNvPr id="55" name="Oval 54"/>
            <p:cNvSpPr>
              <a:spLocks noChangeAspect="1"/>
            </p:cNvSpPr>
            <p:nvPr userDrawn="1"/>
          </p:nvSpPr>
          <p:spPr>
            <a:xfrm>
              <a:off x="9901951" y="2385850"/>
              <a:ext cx="582378" cy="582378"/>
            </a:xfrm>
            <a:prstGeom prst="ellipse">
              <a:avLst/>
            </a:prstGeom>
            <a:solidFill>
              <a:srgbClr val="F5F5F5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Air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F7F7F7</a:t>
              </a:r>
            </a:p>
          </p:txBody>
        </p:sp>
        <p:sp>
          <p:nvSpPr>
            <p:cNvPr id="56" name="Oval 55"/>
            <p:cNvSpPr>
              <a:spLocks noChangeAspect="1"/>
            </p:cNvSpPr>
            <p:nvPr userDrawn="1"/>
          </p:nvSpPr>
          <p:spPr>
            <a:xfrm>
              <a:off x="9296399" y="2974456"/>
              <a:ext cx="582378" cy="582378"/>
            </a:xfrm>
            <a:prstGeom prst="ellipse">
              <a:avLst/>
            </a:prstGeom>
            <a:solidFill>
              <a:srgbClr val="E7EBF4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Lens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EBEFF6</a:t>
              </a:r>
            </a:p>
          </p:txBody>
        </p:sp>
        <p:sp>
          <p:nvSpPr>
            <p:cNvPr id="57" name="Oval 56"/>
            <p:cNvSpPr>
              <a:spLocks noChangeAspect="1"/>
            </p:cNvSpPr>
            <p:nvPr userDrawn="1"/>
          </p:nvSpPr>
          <p:spPr>
            <a:xfrm>
              <a:off x="9901951" y="2974456"/>
              <a:ext cx="582378" cy="582378"/>
            </a:xfrm>
            <a:prstGeom prst="ellipse">
              <a:avLst/>
            </a:prstGeom>
            <a:solidFill>
              <a:srgbClr val="F9EC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Hamm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FAF0FF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64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85" r:id="rId7"/>
    <p:sldLayoutId id="2147483679" r:id="rId8"/>
    <p:sldLayoutId id="2147483680" r:id="rId9"/>
    <p:sldLayoutId id="2147483683" r:id="rId10"/>
    <p:sldLayoutId id="2147483684" r:id="rId11"/>
  </p:sldLayoutIdLst>
  <p:hf hdr="0" ftr="0" dt="0"/>
  <p:txStyles>
    <p:titleStyle>
      <a:lvl1pPr marL="227013" indent="0" algn="l" defTabSz="457200" rtl="0" eaLnBrk="1" latinLnBrk="0" hangingPunct="1">
        <a:spcBef>
          <a:spcPct val="0"/>
        </a:spcBef>
        <a:buNone/>
        <a:defRPr sz="2400" kern="1200">
          <a:solidFill>
            <a:srgbClr val="320C67"/>
          </a:solidFill>
          <a:latin typeface="Graphik Super"/>
          <a:ea typeface="+mj-ea"/>
          <a:cs typeface="Graphik Super"/>
        </a:defRPr>
      </a:lvl1pPr>
    </p:titleStyle>
    <p:bodyStyle>
      <a:lvl1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 baseline="0">
          <a:solidFill>
            <a:srgbClr val="320C67"/>
          </a:solidFill>
          <a:latin typeface="Graphik Extralight"/>
          <a:ea typeface="+mn-ea"/>
          <a:cs typeface="Graphik Extralight"/>
        </a:defRPr>
      </a:lvl1pPr>
      <a:lvl2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None/>
        <a:defRPr sz="2400" kern="1200">
          <a:solidFill>
            <a:schemeClr val="tx1"/>
          </a:solidFill>
          <a:latin typeface="+mj-lt"/>
          <a:ea typeface="+mn-ea"/>
          <a:cs typeface="Graphik Super"/>
        </a:defRPr>
      </a:lvl2pPr>
      <a:lvl3pPr marL="228600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>
          <a:solidFill>
            <a:schemeClr val="accent1"/>
          </a:solidFill>
          <a:latin typeface="+mj-lt"/>
          <a:ea typeface="+mn-ea"/>
          <a:cs typeface="Graphik Black"/>
        </a:defRPr>
      </a:lvl3pPr>
      <a:lvl4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rgbClr val="320C67"/>
          </a:solidFill>
          <a:latin typeface="+mn-lt"/>
          <a:ea typeface="+mn-ea"/>
          <a:cs typeface="Graphik Super"/>
        </a:defRPr>
      </a:lvl4pPr>
      <a:lvl5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Graphik Super"/>
        </a:defRPr>
      </a:lvl5pPr>
      <a:lvl6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Graphik Black"/>
        </a:defRPr>
      </a:lvl6pPr>
      <a:lvl7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j-lt"/>
          <a:ea typeface="+mn-ea"/>
          <a:cs typeface="Graphik Black"/>
        </a:defRPr>
      </a:lvl7pPr>
      <a:lvl8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Graphik Super"/>
        </a:defRPr>
      </a:lvl8pPr>
      <a:lvl9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Graphik Super"/>
          <a:ea typeface="+mn-ea"/>
          <a:cs typeface="Graphik Super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273448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Building </a:t>
            </a:r>
            <a:r>
              <a:rPr lang="en-US" dirty="0" err="1">
                <a:solidFill>
                  <a:srgbClr val="FFFFFF"/>
                </a:solidFill>
              </a:rPr>
              <a:t>Microservices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latin typeface="Graphik Thin"/>
              </a:rPr>
              <a:t>The Jet Way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4123" y="3662887"/>
            <a:ext cx="1217206" cy="79283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Gad Berger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gadberger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81401" y="4069872"/>
            <a:ext cx="75583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4549" y="3662887"/>
            <a:ext cx="1217206" cy="79283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Jet.com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JetTechnology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73096" y="4059303"/>
            <a:ext cx="86683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8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messages asynchronously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C:\Users\gad\Downloads\TALL - Black on Transpar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1" y="1082675"/>
            <a:ext cx="1175506" cy="127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cdn1.iconfinder.com/data/icons/simple-icons/256/eventstore-256-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5" y="3021110"/>
            <a:ext cx="1170482" cy="11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20571"/>
              </p:ext>
            </p:extLst>
          </p:nvPr>
        </p:nvGraphicFramePr>
        <p:xfrm>
          <a:off x="2225675" y="13900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33">
                  <a:extLst>
                    <a:ext uri="{9D8B030D-6E8A-4147-A177-3AD203B41FA5}">
                      <a16:colId xmlns:a16="http://schemas.microsoft.com/office/drawing/2014/main" val="682932051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3366356968"/>
                    </a:ext>
                  </a:extLst>
                </a:gridCol>
                <a:gridCol w="3560699">
                  <a:extLst>
                    <a:ext uri="{9D8B030D-6E8A-4147-A177-3AD203B41FA5}">
                      <a16:colId xmlns:a16="http://schemas.microsoft.com/office/drawing/2014/main" val="229984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96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“email</a:t>
                      </a:r>
                      <a:r>
                        <a:rPr lang="en-US" baseline="0" dirty="0"/>
                        <a:t>” : “order confirmation” 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1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445879613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“email” : “order confirmation”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30924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32845"/>
              </p:ext>
            </p:extLst>
          </p:nvPr>
        </p:nvGraphicFramePr>
        <p:xfrm>
          <a:off x="2225675" y="3346245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189">
                  <a:extLst>
                    <a:ext uri="{9D8B030D-6E8A-4147-A177-3AD203B41FA5}">
                      <a16:colId xmlns:a16="http://schemas.microsoft.com/office/drawing/2014/main" val="356503316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26113617"/>
                    </a:ext>
                  </a:extLst>
                </a:gridCol>
                <a:gridCol w="3085211">
                  <a:extLst>
                    <a:ext uri="{9D8B030D-6E8A-4147-A177-3AD203B41FA5}">
                      <a16:colId xmlns:a16="http://schemas.microsoft.com/office/drawing/2014/main" val="227370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6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OrderConfirmed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</a:t>
                      </a:r>
                      <a:r>
                        <a:rPr lang="en-US" dirty="0" err="1"/>
                        <a:t>orderId</a:t>
                      </a:r>
                      <a:r>
                        <a:rPr lang="en-US" dirty="0"/>
                        <a:t>” : 123, “total” : 100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OrderShipped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“when”</a:t>
                      </a:r>
                      <a:r>
                        <a:rPr lang="en-US" baseline="0" dirty="0"/>
                        <a:t> : </a:t>
                      </a:r>
                      <a:r>
                        <a:rPr lang="en-US" baseline="0" dirty="0" err="1"/>
                        <a:t>justnow</a:t>
                      </a:r>
                      <a:r>
                        <a:rPr lang="en-US" baseline="0" dirty="0"/>
                        <a:t>, </a:t>
                      </a:r>
                    </a:p>
                    <a:p>
                      <a:r>
                        <a:rPr lang="en-US" baseline="0" dirty="0"/>
                        <a:t>“to” : “awesome customer” 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23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2224" y="4086528"/>
            <a:ext cx="1802859" cy="29831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Event Store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https://geteventstore.com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819" y="2424480"/>
            <a:ext cx="1802859" cy="29831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http://kafka.apache.org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5675" y="1082675"/>
            <a:ext cx="2456053" cy="2650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/>
              <a:t>Topic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  order-shipment-email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25784" y="2976913"/>
            <a:ext cx="383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Stream</a:t>
            </a:r>
            <a:r>
              <a:rPr lang="en-US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accent1"/>
                </a:solidFill>
              </a:rPr>
              <a:t>CustomerOrder-123456789</a:t>
            </a:r>
          </a:p>
        </p:txBody>
      </p:sp>
    </p:spTree>
    <p:extLst>
      <p:ext uri="{BB962C8B-B14F-4D97-AF65-F5344CB8AC3E}">
        <p14:creationId xmlns:p14="http://schemas.microsoft.com/office/powerpoint/2010/main" val="26824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messages flow through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25" y="1082675"/>
            <a:ext cx="7535694" cy="505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message bus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83013" y="2517099"/>
            <a:ext cx="2496765" cy="9922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ShipOrder</a:t>
            </a:r>
            <a:endParaRPr lang="en-US" dirty="0"/>
          </a:p>
          <a:p>
            <a:pPr algn="ctr"/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35687" y="2517099"/>
            <a:ext cx="2402732" cy="9922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SendShipmentEmail</a:t>
            </a:r>
            <a:endParaRPr lang="en-US" dirty="0"/>
          </a:p>
          <a:p>
            <a:pPr algn="ctr"/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2025" y="4211739"/>
            <a:ext cx="7535694" cy="505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</p:txBody>
      </p:sp>
      <p:sp>
        <p:nvSpPr>
          <p:cNvPr id="10" name="Can 9"/>
          <p:cNvSpPr/>
          <p:nvPr/>
        </p:nvSpPr>
        <p:spPr>
          <a:xfrm>
            <a:off x="3420893" y="4258587"/>
            <a:ext cx="317770" cy="412142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394298" y="2011261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6021" y="1757937"/>
            <a:ext cx="1261354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AwaitingShipment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398851" y="2011261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57343" y="1785092"/>
            <a:ext cx="138781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SendShipmentEmail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 rot="10800000">
            <a:off x="2823452" y="1814682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1946" y="2199804"/>
            <a:ext cx="138781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SendShipmentEmail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0800000">
            <a:off x="6675602" y="18434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52105" y="2251481"/>
            <a:ext cx="175179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NotifyShipmentEmailSent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2129546" y="37965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78133" y="3561947"/>
            <a:ext cx="1007625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OrderShipped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148689" y="37965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611233" y="3568262"/>
            <a:ext cx="1369169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ShipmentEmailSent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Lifecycle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5137" y="1315108"/>
            <a:ext cx="3886538" cy="3520440"/>
          </a:xfrm>
        </p:spPr>
        <p:txBody>
          <a:bodyPr/>
          <a:lstStyle/>
          <a:p>
            <a:pPr lvl="1"/>
            <a:r>
              <a:rPr lang="en-US" dirty="0"/>
              <a:t>Nomad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7705" y="167004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8409" y="167004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687705" y="2467108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/>
              <a:t>Configuration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8407" y="2467107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87705" y="3264176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8407" y="3264176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7705" y="4065414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Availability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78406" y="4061245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</a:t>
            </a:r>
          </a:p>
          <a:p>
            <a:pPr algn="ctr"/>
            <a:r>
              <a:rPr lang="en-US" dirty="0"/>
              <a:t>grouping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220" y="370797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discovery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12224" y="370797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600" dirty="0"/>
              <a:t>Configuration + Secrets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9196" y="159638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74059" y="157164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9195" y="2441274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929" y="1284062"/>
            <a:ext cx="27447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https://www.nomadproject.io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8955" y="3331190"/>
            <a:ext cx="3886538" cy="1173848"/>
          </a:xfrm>
        </p:spPr>
        <p:txBody>
          <a:bodyPr/>
          <a:lstStyle/>
          <a:p>
            <a:pPr lvl="1"/>
            <a:r>
              <a:rPr lang="en-US" dirty="0"/>
              <a:t>Consul </a:t>
            </a:r>
          </a:p>
          <a:p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246086" y="1312976"/>
            <a:ext cx="3886538" cy="1951766"/>
          </a:xfrm>
        </p:spPr>
        <p:txBody>
          <a:bodyPr/>
          <a:lstStyle/>
          <a:p>
            <a:pPr lvl="1"/>
            <a:r>
              <a:rPr lang="en-US" dirty="0"/>
              <a:t>Jenkins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584" y="3309172"/>
            <a:ext cx="20470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https://www.consul.io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13599" y="1284062"/>
            <a:ext cx="1575881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https://jenkins.io</a:t>
            </a:r>
          </a:p>
        </p:txBody>
      </p:sp>
    </p:spTree>
    <p:extLst>
      <p:ext uri="{BB962C8B-B14F-4D97-AF65-F5344CB8AC3E}">
        <p14:creationId xmlns:p14="http://schemas.microsoft.com/office/powerpoint/2010/main" val="200480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5" y="1082675"/>
            <a:ext cx="6602408" cy="33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68" y="951123"/>
            <a:ext cx="6978277" cy="37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that you have great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3952" y="1219597"/>
            <a:ext cx="7676366" cy="3517195"/>
          </a:xfrm>
        </p:spPr>
        <p:txBody>
          <a:bodyPr/>
          <a:lstStyle/>
          <a:p>
            <a:pPr lvl="2"/>
            <a:r>
              <a:rPr lang="en-US" dirty="0" err="1"/>
              <a:t>Microservices</a:t>
            </a:r>
            <a:r>
              <a:rPr lang="en-US" dirty="0"/>
              <a:t> introduce accidental complexity</a:t>
            </a:r>
          </a:p>
          <a:p>
            <a:endParaRPr lang="en-US" dirty="0"/>
          </a:p>
          <a:p>
            <a:pPr lvl="2"/>
            <a:r>
              <a:rPr lang="en-US" dirty="0"/>
              <a:t>Distributed systems need actual distribution to flush out bugs</a:t>
            </a:r>
          </a:p>
          <a:p>
            <a:r>
              <a:rPr lang="en-US" dirty="0"/>
              <a:t>QA environment should be a copy of Production</a:t>
            </a:r>
          </a:p>
          <a:p>
            <a:endParaRPr lang="en-US" dirty="0"/>
          </a:p>
          <a:p>
            <a:pPr lvl="2"/>
            <a:r>
              <a:rPr lang="en-US" dirty="0"/>
              <a:t>Log status to a centralized view</a:t>
            </a:r>
          </a:p>
          <a:p>
            <a:r>
              <a:rPr lang="en-US" dirty="0"/>
              <a:t>Use correlation IDs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38" y="2626171"/>
            <a:ext cx="4513560" cy="2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prepared for network faults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Networked systems will fail</a:t>
            </a:r>
          </a:p>
          <a:p>
            <a:r>
              <a:rPr lang="en-US" dirty="0"/>
              <a:t>Wrap network calls in retry logic</a:t>
            </a:r>
          </a:p>
          <a:p>
            <a:endParaRPr lang="en-US" dirty="0"/>
          </a:p>
          <a:p>
            <a:pPr lvl="1"/>
            <a:r>
              <a:rPr lang="en-US" dirty="0"/>
              <a:t>Avoid too much backpressure </a:t>
            </a:r>
          </a:p>
          <a:p>
            <a:r>
              <a:rPr lang="en-US" dirty="0"/>
              <a:t>Infinite retries could seize up a system</a:t>
            </a:r>
          </a:p>
          <a:p>
            <a:r>
              <a:rPr lang="en-US" dirty="0"/>
              <a:t>Instead use dead letter queues and circuit breakers</a:t>
            </a:r>
          </a:p>
          <a:p>
            <a:pPr lvl="1"/>
            <a:br>
              <a:rPr lang="en-US" dirty="0"/>
            </a:br>
            <a:r>
              <a:rPr lang="en-US" dirty="0"/>
              <a:t>Chaos test your services</a:t>
            </a:r>
          </a:p>
          <a:p>
            <a:r>
              <a:rPr lang="en-US" dirty="0"/>
              <a:t>What happens when your service crashes?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305" y="3285872"/>
            <a:ext cx="4836695" cy="1454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05" y="1116886"/>
            <a:ext cx="45720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2072152" y="1670113"/>
            <a:ext cx="1526128" cy="143736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Consistent language &amp; pattern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233820" y="1670113"/>
            <a:ext cx="1520640" cy="143736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Single Responsibility Principle</a:t>
            </a:r>
          </a:p>
        </p:txBody>
      </p:sp>
      <p:sp>
        <p:nvSpPr>
          <p:cNvPr id="12" name="Flowchart: Connector 11"/>
          <p:cNvSpPr/>
          <p:nvPr/>
        </p:nvSpPr>
        <p:spPr>
          <a:xfrm>
            <a:off x="3915972" y="1670113"/>
            <a:ext cx="1494445" cy="143736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Message Bus</a:t>
            </a:r>
          </a:p>
        </p:txBody>
      </p:sp>
      <p:sp>
        <p:nvSpPr>
          <p:cNvPr id="13" name="Flowchart: Connector 12"/>
          <p:cNvSpPr/>
          <p:nvPr/>
        </p:nvSpPr>
        <p:spPr>
          <a:xfrm>
            <a:off x="5728109" y="1670113"/>
            <a:ext cx="1431255" cy="143736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7477056" y="1670113"/>
            <a:ext cx="1431255" cy="143736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Prepare for Network</a:t>
            </a:r>
          </a:p>
          <a:p>
            <a:pPr algn="ctr"/>
            <a:r>
              <a:rPr lang="en-US" dirty="0"/>
              <a:t>Faults</a:t>
            </a:r>
          </a:p>
        </p:txBody>
      </p:sp>
    </p:spTree>
    <p:extLst>
      <p:ext uri="{BB962C8B-B14F-4D97-AF65-F5344CB8AC3E}">
        <p14:creationId xmlns:p14="http://schemas.microsoft.com/office/powerpoint/2010/main" val="37814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 - @</a:t>
            </a:r>
            <a:r>
              <a:rPr lang="en-US" dirty="0" err="1"/>
              <a:t>gadberger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817" y="1219601"/>
            <a:ext cx="5881637" cy="3520440"/>
          </a:xfrm>
        </p:spPr>
        <p:txBody>
          <a:bodyPr/>
          <a:lstStyle/>
          <a:p>
            <a:pPr lvl="1"/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martinfowler.com</a:t>
            </a:r>
          </a:p>
          <a:p>
            <a:r>
              <a:rPr lang="en-US" dirty="0"/>
              <a:t>microservices.io</a:t>
            </a:r>
          </a:p>
          <a:p>
            <a:endParaRPr lang="en-US" dirty="0"/>
          </a:p>
          <a:p>
            <a:pPr lvl="1"/>
            <a:r>
              <a:rPr lang="en-US" dirty="0"/>
              <a:t>Books</a:t>
            </a:r>
          </a:p>
          <a:p>
            <a:r>
              <a:rPr lang="en-US" dirty="0"/>
              <a:t>             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lvl="1"/>
            <a:r>
              <a:rPr lang="en-US" dirty="0"/>
              <a:t>Distributed Messaging</a:t>
            </a:r>
          </a:p>
          <a:p>
            <a:r>
              <a:rPr lang="en-US" dirty="0"/>
              <a:t>kafka.apache.org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Event Sourcing</a:t>
            </a:r>
          </a:p>
          <a:p>
            <a:r>
              <a:rPr lang="en-US" dirty="0"/>
              <a:t>geteventstore.com</a:t>
            </a:r>
          </a:p>
          <a:p>
            <a:r>
              <a:rPr lang="en-US" dirty="0"/>
              <a:t>tech.jet.com - </a:t>
            </a:r>
            <a:r>
              <a:rPr lang="en-US" sz="1400" dirty="0"/>
              <a:t>Event Sourcing is Awesome!</a:t>
            </a:r>
          </a:p>
        </p:txBody>
      </p:sp>
      <p:pic>
        <p:nvPicPr>
          <p:cNvPr id="5122" name="Picture 2" descr="https://images-na.ssl-images-amazon.com/images/I/5156gHBSxaL._SX37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3" y="2929819"/>
            <a:ext cx="992892" cy="13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6942" y="2929819"/>
            <a:ext cx="2010422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320C67"/>
                </a:solidFill>
                <a:latin typeface="Graphik Extralight"/>
                <a:cs typeface="Graphik Extralight"/>
              </a:rPr>
              <a:t>Building</a:t>
            </a:r>
            <a:r>
              <a:rPr lang="en-US" sz="1200" dirty="0"/>
              <a:t> </a:t>
            </a:r>
            <a:r>
              <a:rPr lang="en-US" sz="1600" dirty="0" err="1">
                <a:solidFill>
                  <a:srgbClr val="320C67"/>
                </a:solidFill>
                <a:latin typeface="Graphik Extralight"/>
                <a:cs typeface="Graphik Extralight"/>
              </a:rPr>
              <a:t>Microservices</a:t>
            </a:r>
            <a:endParaRPr lang="en-US" sz="1600" dirty="0">
              <a:solidFill>
                <a:srgbClr val="320C67"/>
              </a:solidFill>
              <a:latin typeface="Graphik Extralight"/>
              <a:cs typeface="Graphik Extralight"/>
            </a:endParaRPr>
          </a:p>
          <a:p>
            <a:r>
              <a:rPr lang="en-US" sz="1600" dirty="0">
                <a:solidFill>
                  <a:srgbClr val="320C67"/>
                </a:solidFill>
                <a:latin typeface="Graphik Extralight"/>
                <a:cs typeface="Graphik Extralight"/>
              </a:rPr>
              <a:t>by Sam Newman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00" y="1667155"/>
            <a:ext cx="1329201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discuss today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495" y="1219596"/>
            <a:ext cx="6224991" cy="3513271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microservice</a:t>
            </a:r>
            <a:r>
              <a:rPr lang="en-US" dirty="0"/>
              <a:t>, exactly?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 affect teams</a:t>
            </a:r>
          </a:p>
          <a:p>
            <a:endParaRPr lang="en-US" dirty="0"/>
          </a:p>
          <a:p>
            <a:r>
              <a:rPr lang="en-US" dirty="0"/>
              <a:t>How to write and deploy a </a:t>
            </a:r>
            <a:r>
              <a:rPr lang="en-US" dirty="0" err="1"/>
              <a:t>microservice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Thoughts on how to handle exceptions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0560" y="1082675"/>
            <a:ext cx="536448" cy="53035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6656" y="2097420"/>
            <a:ext cx="536448" cy="5303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0560" y="3112165"/>
            <a:ext cx="536448" cy="5303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0560" y="4124497"/>
            <a:ext cx="536448" cy="5303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91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553" y="1667155"/>
            <a:ext cx="1307048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00" y="1667155"/>
            <a:ext cx="4430670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8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5476" y="888612"/>
            <a:ext cx="3886199" cy="3517191"/>
          </a:xfrm>
        </p:spPr>
        <p:txBody>
          <a:bodyPr/>
          <a:lstStyle/>
          <a:p>
            <a:pPr lvl="1"/>
            <a:r>
              <a:rPr lang="en-US" dirty="0"/>
              <a:t>Launched in July of 2015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“We save you money on the things you already buy”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Featured: app store &amp; android store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Over 20k orders per day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Over 15 Million SKUs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Walmart       Jet for $3.3B in August 2016!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We’re hiring!</a:t>
            </a:r>
          </a:p>
          <a:p>
            <a:r>
              <a:rPr lang="en-US" dirty="0"/>
              <a:t>http://jet.com/about-us/working-at-jet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2" t="-8637" r="312" b="-8637"/>
          <a:stretch/>
        </p:blipFill>
        <p:spPr>
          <a:xfrm>
            <a:off x="356026" y="675814"/>
            <a:ext cx="3907416" cy="3535926"/>
          </a:xfrm>
          <a:prstGeom prst="rect">
            <a:avLst/>
          </a:prstGeom>
        </p:spPr>
      </p:pic>
      <p:pic>
        <p:nvPicPr>
          <p:cNvPr id="1030" name="Picture 6" descr="https://upload.wikimedia.org/wikipedia/commons/thumb/7/76/New_Walmart_Logo.svg/1280px-New_Walmart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" y="4566736"/>
            <a:ext cx="1450376" cy="3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orntocoupon.com/wp-content/uploads/2015/08/j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99" y="4540312"/>
            <a:ext cx="943443" cy="3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hayneedleinc.com/wp-content/uploads/2012/05/hayneedle-Logo_hir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13" y="4532402"/>
            <a:ext cx="2052366" cy="4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art 4"/>
          <p:cNvSpPr/>
          <p:nvPr/>
        </p:nvSpPr>
        <p:spPr>
          <a:xfrm>
            <a:off x="5771577" y="2855742"/>
            <a:ext cx="225083" cy="189913"/>
          </a:xfrm>
          <a:prstGeom prst="hear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5-year Goal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953" y="2821257"/>
            <a:ext cx="7676366" cy="1848236"/>
          </a:xfrm>
        </p:spPr>
        <p:txBody>
          <a:bodyPr/>
          <a:lstStyle/>
          <a:p>
            <a:pPr algn="ctr"/>
            <a:r>
              <a:rPr lang="en-US" dirty="0"/>
              <a:t>Do everything at scale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4077" y="1461622"/>
            <a:ext cx="7806118" cy="6123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lvl="1" algn="ctr"/>
            <a:r>
              <a:rPr lang="en-US" sz="4400" dirty="0"/>
              <a:t>$20 Billion in GMV</a:t>
            </a:r>
          </a:p>
        </p:txBody>
      </p:sp>
    </p:spTree>
    <p:extLst>
      <p:ext uri="{BB962C8B-B14F-4D97-AF65-F5344CB8AC3E}">
        <p14:creationId xmlns:p14="http://schemas.microsoft.com/office/powerpoint/2010/main" val="162629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10575" y="401638"/>
            <a:ext cx="733425" cy="274637"/>
          </a:xfrm>
        </p:spPr>
        <p:txBody>
          <a:bodyPr/>
          <a:lstStyle/>
          <a:p>
            <a:fld id="{140C3555-6952-7840-AB99-0A7EBD31E74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4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68" y="253177"/>
            <a:ext cx="6656832" cy="375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936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819" y="1219598"/>
            <a:ext cx="7676366" cy="2587160"/>
          </a:xfrm>
        </p:spPr>
        <p:txBody>
          <a:bodyPr/>
          <a:lstStyle/>
          <a:p>
            <a:pPr lvl="2"/>
            <a:r>
              <a:rPr lang="en-US" dirty="0"/>
              <a:t>A service that follows the Single Responsibility Principle.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Perform a single business or system function.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Has an input, produces an output.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33819" y="4182892"/>
            <a:ext cx="1296666" cy="7522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lvl="2"/>
            <a:r>
              <a:rPr lang="en-US" dirty="0"/>
              <a:t>Benefits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530485" y="4182892"/>
            <a:ext cx="2594043" cy="752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Scalability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Distribution of complexity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Independent releases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416357" y="4182892"/>
            <a:ext cx="1311725" cy="7522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marL="0" lvl="2" algn="ctr"/>
            <a:r>
              <a:rPr lang="en-US" dirty="0"/>
              <a:t>Drawbacks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728082" y="4182892"/>
            <a:ext cx="3326862" cy="752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Latency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Difficult to troubleshoot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Increased management overhead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93141" y="4067635"/>
            <a:ext cx="0" cy="867531"/>
          </a:xfrm>
          <a:prstGeom prst="line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696" y="2322770"/>
            <a:ext cx="2621280" cy="390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EmailOnOrderShipped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486912" y="2322770"/>
            <a:ext cx="2621280" cy="390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UpdateAccountingDb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615696" y="3272490"/>
            <a:ext cx="3066288" cy="7010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SendOrderShipmentEmail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806577" y="3438353"/>
            <a:ext cx="1454091" cy="3693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Sends Email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385261" y="3233080"/>
            <a:ext cx="3124754" cy="77985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NotifyShipmentEmailSent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11" grpId="0"/>
      <p:bldP spid="12" grpId="0"/>
      <p:bldP spid="13" grpId="0"/>
      <p:bldP spid="5" grpId="0" animBg="1"/>
      <p:bldP spid="15" grpId="0" animBg="1"/>
      <p:bldP spid="7" grpId="0" animBg="1"/>
      <p:bldP spid="8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 affect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fontAlgn="ctr"/>
            <a:r>
              <a:rPr lang="en-US" dirty="0"/>
              <a:t>Free to deliver faster, with tighter focus</a:t>
            </a:r>
          </a:p>
          <a:p>
            <a:pPr fontAlgn="ctr"/>
            <a:endParaRPr lang="en-US" dirty="0"/>
          </a:p>
          <a:p>
            <a:pPr lvl="2" fontAlgn="ctr"/>
            <a:r>
              <a:rPr lang="en-US" dirty="0"/>
              <a:t>Settle on a consistent language and pattern</a:t>
            </a:r>
          </a:p>
          <a:p>
            <a:pPr fontAlgn="ctr"/>
            <a:endParaRPr lang="en-US" dirty="0"/>
          </a:p>
          <a:p>
            <a:pPr lvl="2" fontAlgn="ctr"/>
            <a:r>
              <a:rPr lang="en-US" dirty="0"/>
              <a:t>Can introduce some interesting politics</a:t>
            </a:r>
          </a:p>
          <a:p>
            <a:pPr lvl="2" fontAlgn="ctr"/>
            <a:endParaRPr lang="en-US" dirty="0"/>
          </a:p>
          <a:p>
            <a:pPr lvl="2" fontAlgn="ctr"/>
            <a:r>
              <a:rPr lang="en-US" dirty="0"/>
              <a:t>May obfuscate how the system works</a:t>
            </a:r>
          </a:p>
        </p:txBody>
      </p:sp>
    </p:spTree>
    <p:extLst>
      <p:ext uri="{BB962C8B-B14F-4D97-AF65-F5344CB8AC3E}">
        <p14:creationId xmlns:p14="http://schemas.microsoft.com/office/powerpoint/2010/main" val="33007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services look like?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41" y="654050"/>
            <a:ext cx="6029325" cy="4238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61641" y="654050"/>
            <a:ext cx="4970904" cy="114881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233819" y="907442"/>
            <a:ext cx="2406866" cy="597103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inputs &amp; outputs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61641" y="1910472"/>
            <a:ext cx="4970904" cy="2296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233819" y="1763055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how input transforms to 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1641" y="3534991"/>
            <a:ext cx="4970904" cy="2296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233819" y="3393189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what to do with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61641" y="4452633"/>
            <a:ext cx="4970904" cy="44004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/>
          <p:cNvSpPr/>
          <p:nvPr/>
        </p:nvSpPr>
        <p:spPr>
          <a:xfrm>
            <a:off x="233819" y="4379456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Process stream</a:t>
            </a:r>
          </a:p>
        </p:txBody>
      </p:sp>
      <p:sp>
        <p:nvSpPr>
          <p:cNvPr id="19" name="Flowchart: Connector 18"/>
          <p:cNvSpPr/>
          <p:nvPr/>
        </p:nvSpPr>
        <p:spPr>
          <a:xfrm>
            <a:off x="6588867" y="1887327"/>
            <a:ext cx="2094689" cy="192591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language &amp; pattern</a:t>
            </a:r>
          </a:p>
        </p:txBody>
      </p:sp>
    </p:spTree>
    <p:extLst>
      <p:ext uri="{BB962C8B-B14F-4D97-AF65-F5344CB8AC3E}">
        <p14:creationId xmlns:p14="http://schemas.microsoft.com/office/powerpoint/2010/main" val="3353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Jet_Template_2015">
  <a:themeElements>
    <a:clrScheme name="Jet_2015_Purple">
      <a:dk1>
        <a:srgbClr val="320C67"/>
      </a:dk1>
      <a:lt1>
        <a:srgbClr val="FFFFFF"/>
      </a:lt1>
      <a:dk2>
        <a:srgbClr val="878787"/>
      </a:dk2>
      <a:lt2>
        <a:srgbClr val="E3E3E3"/>
      </a:lt2>
      <a:accent1>
        <a:srgbClr val="6D00FF"/>
      </a:accent1>
      <a:accent2>
        <a:srgbClr val="520087"/>
      </a:accent2>
      <a:accent3>
        <a:srgbClr val="1FDAAF"/>
      </a:accent3>
      <a:accent4>
        <a:srgbClr val="D4A9FF"/>
      </a:accent4>
      <a:accent5>
        <a:srgbClr val="BE44FF"/>
      </a:accent5>
      <a:accent6>
        <a:srgbClr val="8647FF"/>
      </a:accent6>
      <a:hlink>
        <a:srgbClr val="FC1453"/>
      </a:hlink>
      <a:folHlink>
        <a:srgbClr val="FD8554"/>
      </a:folHlink>
    </a:clrScheme>
    <a:fontScheme name="Jet Graphik">
      <a:majorFont>
        <a:latin typeface="Graphik Super"/>
        <a:ea typeface=""/>
        <a:cs typeface=""/>
      </a:majorFont>
      <a:minorFont>
        <a:latin typeface="Graphik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z="120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67D3AFBA31E4D87A21F592263C319" ma:contentTypeVersion="2" ma:contentTypeDescription="Create a new document." ma:contentTypeScope="" ma:versionID="5b8d35dfe0f27d76fddba9ef2e625a77">
  <xsd:schema xmlns:xsd="http://www.w3.org/2001/XMLSchema" xmlns:xs="http://www.w3.org/2001/XMLSchema" xmlns:p="http://schemas.microsoft.com/office/2006/metadata/properties" xmlns:ns2="a63f7d24-1a97-4556-86e2-d2da371c0116" targetNamespace="http://schemas.microsoft.com/office/2006/metadata/properties" ma:root="true" ma:fieldsID="b21198f082829346bd9e165cc678b5ab" ns2:_="">
    <xsd:import namespace="a63f7d24-1a97-4556-86e2-d2da371c011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7d24-1a97-4556-86e2-d2da371c01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77D66-48EC-4792-BBFB-5D60197B2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18F4F6-C1F4-4215-AFDB-2E2F3FB27344}">
  <ds:schemaRefs>
    <ds:schemaRef ds:uri="http://purl.org/dc/elements/1.1/"/>
    <ds:schemaRef ds:uri="http://schemas.microsoft.com/office/infopath/2007/PartnerControls"/>
    <ds:schemaRef ds:uri="a63f7d24-1a97-4556-86e2-d2da371c0116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5D61956-CAD8-49C4-88E5-67CAAD0540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3f7d24-1a97-4556-86e2-d2da371c01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Jet_Template_2015 (3)</Template>
  <TotalTime>6401</TotalTime>
  <Words>742</Words>
  <Application>Microsoft Office PowerPoint</Application>
  <PresentationFormat>On-screen Show (16:9)</PresentationFormat>
  <Paragraphs>210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Graphik Black</vt:lpstr>
      <vt:lpstr>Graphik Extralight</vt:lpstr>
      <vt:lpstr>Graphik Light</vt:lpstr>
      <vt:lpstr>Graphik Super</vt:lpstr>
      <vt:lpstr>Graphik Thin</vt:lpstr>
      <vt:lpstr>Jet_Template_2015</vt:lpstr>
      <vt:lpstr>Building Microservices The Jet Way</vt:lpstr>
      <vt:lpstr>What we’ll discuss today</vt:lpstr>
      <vt:lpstr>Jet.com</vt:lpstr>
      <vt:lpstr>5-year Goal</vt:lpstr>
      <vt:lpstr>Microservices</vt:lpstr>
      <vt:lpstr>PowerPoint Presentation</vt:lpstr>
      <vt:lpstr>Microservice</vt:lpstr>
      <vt:lpstr>How microservices affect teams</vt:lpstr>
      <vt:lpstr>What do our services look like?</vt:lpstr>
      <vt:lpstr>Handle messages asynchronously</vt:lpstr>
      <vt:lpstr>How messages flow through microservices</vt:lpstr>
      <vt:lpstr>Deployment and Lifecycle</vt:lpstr>
      <vt:lpstr>Consul</vt:lpstr>
      <vt:lpstr>Jenkins</vt:lpstr>
      <vt:lpstr>Make sure that you have great logs</vt:lpstr>
      <vt:lpstr>Be prepared for network faults</vt:lpstr>
      <vt:lpstr>In summary</vt:lpstr>
      <vt:lpstr>For more information - @gadberger</vt:lpstr>
      <vt:lpstr>PowerPoint Presentation</vt:lpstr>
      <vt:lpstr>PowerPoint Presentation</vt:lpstr>
      <vt:lpstr>PowerPoint Presentation</vt:lpstr>
    </vt:vector>
  </TitlesOfParts>
  <Company>Jet.com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 Presentation Guidelines</dc:title>
  <dc:creator>Lauren Havens</dc:creator>
  <cp:lastModifiedBy>Gad Berger</cp:lastModifiedBy>
  <cp:revision>129</cp:revision>
  <dcterms:created xsi:type="dcterms:W3CDTF">2015-10-08T15:56:16Z</dcterms:created>
  <dcterms:modified xsi:type="dcterms:W3CDTF">2016-10-06T21:51:11Z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0x010100AED67D3AFBA31E4D87A21F592263C319</vt:lpwstr>
  </property>
</Properties>
</file>